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rete Round" panose="020B0604020202020204" charset="0"/>
      <p:regular r:id="rId12"/>
      <p: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6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03579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1512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5d48d9c1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5d48d9c1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5494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5d48d9c1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5d48d9c1e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9549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5d48d9c1e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5d48d9c1e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8711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5d48d9c1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5d48d9c1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38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helengreen9.wixsite.com/mysit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60100"/>
            <a:ext cx="9144000" cy="19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8650" y="229600"/>
            <a:ext cx="1832275" cy="36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625" y="140375"/>
            <a:ext cx="20383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5147" y="140374"/>
            <a:ext cx="1602524" cy="6645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2554500" y="1313100"/>
            <a:ext cx="6222300" cy="6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0C426F"/>
                </a:solidFill>
                <a:latin typeface="Calibri"/>
                <a:ea typeface="Calibri"/>
                <a:cs typeface="Calibri"/>
                <a:sym typeface="Calibri"/>
              </a:rPr>
              <a:t>STROOP</a:t>
            </a:r>
            <a:endParaRPr sz="3000" b="1">
              <a:solidFill>
                <a:srgbClr val="0C42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554500" y="2002350"/>
            <a:ext cx="5648700" cy="15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44546A"/>
                </a:solidFill>
              </a:rPr>
              <a:t>Junior Cycle Modern Foreign Language</a:t>
            </a:r>
            <a:br>
              <a:rPr lang="en-GB" sz="1600">
                <a:solidFill>
                  <a:srgbClr val="44546A"/>
                </a:solidFill>
              </a:rPr>
            </a:br>
            <a:r>
              <a:rPr lang="en-GB" sz="1200">
                <a:solidFill>
                  <a:srgbClr val="44546A"/>
                </a:solidFill>
              </a:rPr>
              <a:t>Target Language - German</a:t>
            </a:r>
            <a:br>
              <a:rPr lang="en-GB" sz="1200">
                <a:solidFill>
                  <a:srgbClr val="44546A"/>
                </a:solidFill>
              </a:rPr>
            </a:br>
            <a:endParaRPr sz="1600">
              <a:solidFill>
                <a:srgbClr val="44546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4546A"/>
                </a:solidFill>
              </a:rPr>
              <a:t>Strand 1 &amp; 2 - Communicative Competence &amp; Language Awareness</a:t>
            </a:r>
            <a:br>
              <a:rPr lang="en-GB" sz="1200">
                <a:solidFill>
                  <a:srgbClr val="44546A"/>
                </a:solidFill>
              </a:rPr>
            </a:br>
            <a:r>
              <a:rPr lang="en-GB" sz="1200">
                <a:solidFill>
                  <a:srgbClr val="44546A"/>
                </a:solidFill>
              </a:rPr>
              <a:t>Element - Spoken interaction &amp; reflecting on how the target language works</a:t>
            </a:r>
            <a:br>
              <a:rPr lang="en-GB" sz="1200">
                <a:solidFill>
                  <a:srgbClr val="44546A"/>
                </a:solidFill>
              </a:rPr>
            </a:br>
            <a:r>
              <a:rPr lang="en-GB" sz="1200">
                <a:solidFill>
                  <a:srgbClr val="44546A"/>
                </a:solidFill>
              </a:rPr>
              <a:t>Learning Outcomes - 1.15 &amp; 2.2</a:t>
            </a:r>
            <a:br>
              <a:rPr lang="en-GB" sz="1200">
                <a:solidFill>
                  <a:srgbClr val="44546A"/>
                </a:solidFill>
              </a:rPr>
            </a:br>
            <a:r>
              <a:rPr lang="en-GB" sz="1200">
                <a:solidFill>
                  <a:srgbClr val="44546A"/>
                </a:solidFill>
              </a:rPr>
              <a:t/>
            </a:r>
            <a:br>
              <a:rPr lang="en-GB" sz="1200">
                <a:solidFill>
                  <a:srgbClr val="44546A"/>
                </a:solidFill>
              </a:rPr>
            </a:br>
            <a:r>
              <a:rPr lang="en-GB" sz="1200">
                <a:solidFill>
                  <a:srgbClr val="44546A"/>
                </a:solidFill>
              </a:rPr>
              <a:t/>
            </a:r>
            <a:br>
              <a:rPr lang="en-GB" sz="1200">
                <a:solidFill>
                  <a:srgbClr val="44546A"/>
                </a:solidFill>
              </a:rPr>
            </a:br>
            <a:r>
              <a:rPr lang="en-GB" sz="1200" b="1">
                <a:solidFill>
                  <a:srgbClr val="44546A"/>
                </a:solidFill>
              </a:rPr>
              <a:t>Simon Green</a:t>
            </a:r>
            <a:r>
              <a:rPr lang="en-GB" sz="1200">
                <a:solidFill>
                  <a:srgbClr val="44546A"/>
                </a:solidFill>
              </a:rPr>
              <a:t/>
            </a:r>
            <a:br>
              <a:rPr lang="en-GB" sz="1200">
                <a:solidFill>
                  <a:srgbClr val="44546A"/>
                </a:solidFill>
              </a:rPr>
            </a:br>
            <a:r>
              <a:rPr lang="en-GB" sz="1200" u="sng">
                <a:solidFill>
                  <a:srgbClr val="0563C1"/>
                </a:solidFill>
                <a:hlinkClick r:id="rId7"/>
              </a:rPr>
              <a:t>challengingideas.co.uk</a:t>
            </a:r>
            <a:r>
              <a:rPr lang="en-GB" sz="1200">
                <a:solidFill>
                  <a:srgbClr val="44546A"/>
                </a:solidFill>
              </a:rPr>
              <a:t/>
            </a:r>
            <a:br>
              <a:rPr lang="en-GB" sz="1200">
                <a:solidFill>
                  <a:srgbClr val="44546A"/>
                </a:solidFill>
              </a:rPr>
            </a:br>
            <a:endParaRPr sz="1200">
              <a:solidFill>
                <a:srgbClr val="44546A"/>
              </a:solidFill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21050" y="3564450"/>
            <a:ext cx="403876" cy="33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13000" y="1858199"/>
            <a:ext cx="68580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913000" y="251275"/>
            <a:ext cx="6222300" cy="6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0C426F"/>
                </a:solidFill>
                <a:latin typeface="Calibri"/>
                <a:ea typeface="Calibri"/>
                <a:cs typeface="Calibri"/>
                <a:sym typeface="Calibri"/>
              </a:rPr>
              <a:t>The Stroop Effect</a:t>
            </a:r>
            <a:endParaRPr sz="3000" b="1">
              <a:solidFill>
                <a:srgbClr val="0C42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100" y="872574"/>
            <a:ext cx="68580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610800" y="1317950"/>
            <a:ext cx="3961200" cy="15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44546A"/>
                </a:solidFill>
              </a:rPr>
              <a:t>Instruction:</a:t>
            </a:r>
            <a:endParaRPr sz="1600">
              <a:solidFill>
                <a:srgbClr val="44546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4546A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400"/>
              <a:buChar char="●"/>
            </a:pPr>
            <a:r>
              <a:rPr lang="en-GB" sz="1600">
                <a:solidFill>
                  <a:srgbClr val="44546A"/>
                </a:solidFill>
              </a:rPr>
              <a:t>Tell me only the COLOUR you see</a:t>
            </a:r>
            <a:br>
              <a:rPr lang="en-GB" sz="1600">
                <a:solidFill>
                  <a:srgbClr val="44546A"/>
                </a:solidFill>
              </a:rPr>
            </a:br>
            <a:r>
              <a:rPr lang="en-GB" sz="1600">
                <a:solidFill>
                  <a:srgbClr val="44546A"/>
                </a:solidFill>
              </a:rPr>
              <a:t>not what the WORD says</a:t>
            </a:r>
            <a:br>
              <a:rPr lang="en-GB" sz="1600">
                <a:solidFill>
                  <a:srgbClr val="44546A"/>
                </a:solidFill>
              </a:rPr>
            </a:br>
            <a:r>
              <a:rPr lang="en-GB" sz="1200">
                <a:solidFill>
                  <a:srgbClr val="44546A"/>
                </a:solidFill>
              </a:rPr>
              <a:t/>
            </a:r>
            <a:br>
              <a:rPr lang="en-GB" sz="1200">
                <a:solidFill>
                  <a:srgbClr val="44546A"/>
                </a:solidFill>
              </a:rPr>
            </a:br>
            <a:r>
              <a:rPr lang="en-GB" sz="1200">
                <a:solidFill>
                  <a:srgbClr val="44546A"/>
                </a:solidFill>
              </a:rPr>
              <a:t/>
            </a:r>
            <a:br>
              <a:rPr lang="en-GB" sz="1200">
                <a:solidFill>
                  <a:srgbClr val="44546A"/>
                </a:solidFill>
              </a:rPr>
            </a:br>
            <a:r>
              <a:rPr lang="en-GB" sz="1200">
                <a:solidFill>
                  <a:srgbClr val="44546A"/>
                </a:solidFill>
              </a:rPr>
              <a:t/>
            </a:r>
            <a:br>
              <a:rPr lang="en-GB" sz="1200">
                <a:solidFill>
                  <a:srgbClr val="44546A"/>
                </a:solidFill>
              </a:rPr>
            </a:br>
            <a:endParaRPr sz="1200">
              <a:solidFill>
                <a:srgbClr val="44546A"/>
              </a:solidFill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2241723" y="2880050"/>
            <a:ext cx="5624032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</a:rPr>
              <a:t>HEKKY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9851" y="0"/>
            <a:ext cx="6571898" cy="548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0850" y="152400"/>
            <a:ext cx="5722288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4101" y="49750"/>
            <a:ext cx="608274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60100"/>
            <a:ext cx="9144000" cy="19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8650" y="229600"/>
            <a:ext cx="1832275" cy="36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625" y="140375"/>
            <a:ext cx="20383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6672" y="93874"/>
            <a:ext cx="1602524" cy="66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2827125" y="1339375"/>
            <a:ext cx="6222300" cy="6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0C426F"/>
                </a:solidFill>
                <a:latin typeface="Calibri"/>
                <a:ea typeface="Calibri"/>
                <a:cs typeface="Calibri"/>
                <a:sym typeface="Calibri"/>
              </a:rPr>
              <a:t>STROOP</a:t>
            </a:r>
            <a:endParaRPr sz="3000" b="1">
              <a:solidFill>
                <a:srgbClr val="0C42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900812" y="2121475"/>
            <a:ext cx="28920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smtClean="0">
                <a:solidFill>
                  <a:srgbClr val="44546A"/>
                </a:solidFill>
                <a:latin typeface="Crete Round"/>
                <a:ea typeface="Crete Round"/>
                <a:cs typeface="Crete Round"/>
                <a:sym typeface="Crete Round"/>
              </a:rPr>
              <a:t>Follow us @</a:t>
            </a:r>
            <a:r>
              <a:rPr lang="en-GB" sz="1800" dirty="0" err="1" smtClean="0">
                <a:solidFill>
                  <a:srgbClr val="44546A"/>
                </a:solidFill>
                <a:latin typeface="Crete Round"/>
                <a:ea typeface="Crete Round"/>
                <a:cs typeface="Crete Round"/>
                <a:sym typeface="Crete Round"/>
              </a:rPr>
              <a:t>ScoilnetPPrim</a:t>
            </a:r>
            <a:endParaRPr sz="1800" dirty="0">
              <a:solidFill>
                <a:srgbClr val="44546A"/>
              </a:solidFill>
              <a:latin typeface="Crete Round"/>
              <a:ea typeface="Crete Round"/>
              <a:cs typeface="Crete Round"/>
              <a:sym typeface="Crete Round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950" y="1908499"/>
            <a:ext cx="68580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On-screen Show (16:9)</PresentationFormat>
  <Paragraphs>10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Arial</vt:lpstr>
      <vt:lpstr>Crete Round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</cp:revision>
  <dcterms:modified xsi:type="dcterms:W3CDTF">2019-01-31T11:55:40Z</dcterms:modified>
</cp:coreProperties>
</file>